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Playlist Script" charset="1" panose="00000000000000000000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DM Sans" charset="1" panose="00000000000000000000"/>
      <p:regular r:id="rId13"/>
    </p:embeddedFont>
    <p:embeddedFont>
      <p:font typeface="DM Sans Bold" charset="1" panose="00000000000000000000"/>
      <p:regular r:id="rId14"/>
    </p:embeddedFont>
    <p:embeddedFont>
      <p:font typeface="DM Sans Italics" charset="1" panose="00000000000000000000"/>
      <p:regular r:id="rId15"/>
    </p:embeddedFont>
    <p:embeddedFont>
      <p:font typeface="DM Sans Bold Italics" charset="1" panose="00000000000000000000"/>
      <p:regular r:id="rId16"/>
    </p:embeddedFont>
    <p:embeddedFont>
      <p:font typeface="Now" charset="1" panose="00000500000000000000"/>
      <p:regular r:id="rId17"/>
    </p:embeddedFont>
    <p:embeddedFont>
      <p:font typeface="Now Bold" charset="1" panose="00000800000000000000"/>
      <p:regular r:id="rId18"/>
    </p:embeddedFont>
    <p:embeddedFont>
      <p:font typeface="Now Thin" charset="1" panose="00000300000000000000"/>
      <p:regular r:id="rId19"/>
    </p:embeddedFont>
    <p:embeddedFont>
      <p:font typeface="Now Light" charset="1" panose="00000400000000000000"/>
      <p:regular r:id="rId20"/>
    </p:embeddedFont>
    <p:embeddedFont>
      <p:font typeface="Now Medium" charset="1" panose="00000600000000000000"/>
      <p:regular r:id="rId21"/>
    </p:embeddedFont>
    <p:embeddedFont>
      <p:font typeface="Now Heavy" charset="1" panose="00000A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41" Target="slides/slide19.xml" Type="http://schemas.openxmlformats.org/officeDocument/2006/relationships/slide"/><Relationship Id="rId42" Target="slides/slide20.xml" Type="http://schemas.openxmlformats.org/officeDocument/2006/relationships/slide"/><Relationship Id="rId43" Target="slides/slide21.xml" Type="http://schemas.openxmlformats.org/officeDocument/2006/relationships/slide"/><Relationship Id="rId44" Target="slides/slide22.xml" Type="http://schemas.openxmlformats.org/officeDocument/2006/relationships/slide"/><Relationship Id="rId45" Target="slides/slide2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31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90001" y="-2003702"/>
            <a:ext cx="9089832" cy="6131505"/>
          </a:xfrm>
          <a:custGeom>
            <a:avLst/>
            <a:gdLst/>
            <a:ahLst/>
            <a:cxnLst/>
            <a:rect r="r" b="b" t="t" l="l"/>
            <a:pathLst>
              <a:path h="6131505" w="9089832">
                <a:moveTo>
                  <a:pt x="0" y="0"/>
                </a:moveTo>
                <a:lnTo>
                  <a:pt x="9089832" y="0"/>
                </a:lnTo>
                <a:lnTo>
                  <a:pt x="9089832" y="6131504"/>
                </a:lnTo>
                <a:lnTo>
                  <a:pt x="0" y="613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2111" y="5925172"/>
            <a:ext cx="11609711" cy="7831278"/>
          </a:xfrm>
          <a:custGeom>
            <a:avLst/>
            <a:gdLst/>
            <a:ahLst/>
            <a:cxnLst/>
            <a:rect r="r" b="b" t="t" l="l"/>
            <a:pathLst>
              <a:path h="7831278" w="11609711">
                <a:moveTo>
                  <a:pt x="0" y="0"/>
                </a:moveTo>
                <a:lnTo>
                  <a:pt x="11609711" y="0"/>
                </a:lnTo>
                <a:lnTo>
                  <a:pt x="11609711" y="7831278"/>
                </a:lnTo>
                <a:lnTo>
                  <a:pt x="0" y="7831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98868" y="-3084022"/>
            <a:ext cx="9144000" cy="6168044"/>
          </a:xfrm>
          <a:custGeom>
            <a:avLst/>
            <a:gdLst/>
            <a:ahLst/>
            <a:cxnLst/>
            <a:rect r="r" b="b" t="t" l="l"/>
            <a:pathLst>
              <a:path h="6168044" w="9144000">
                <a:moveTo>
                  <a:pt x="0" y="0"/>
                </a:moveTo>
                <a:lnTo>
                  <a:pt x="9144000" y="0"/>
                </a:lnTo>
                <a:lnTo>
                  <a:pt x="9144000" y="6168044"/>
                </a:lnTo>
                <a:lnTo>
                  <a:pt x="0" y="616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8367" y="4748981"/>
            <a:ext cx="11731878" cy="3930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FFBF40"/>
                </a:solidFill>
                <a:latin typeface="Now Heavy"/>
              </a:rPr>
              <a:t>TRAVEL ITINERARY PLANNER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36967" y="1028700"/>
            <a:ext cx="2229045" cy="1171262"/>
          </a:xfrm>
          <a:custGeom>
            <a:avLst/>
            <a:gdLst/>
            <a:ahLst/>
            <a:cxnLst/>
            <a:rect r="r" b="b" t="t" l="l"/>
            <a:pathLst>
              <a:path h="1171262" w="2229045">
                <a:moveTo>
                  <a:pt x="0" y="0"/>
                </a:moveTo>
                <a:lnTo>
                  <a:pt x="2229044" y="0"/>
                </a:lnTo>
                <a:lnTo>
                  <a:pt x="2229044" y="1171262"/>
                </a:lnTo>
                <a:lnTo>
                  <a:pt x="0" y="1171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88367" y="3283914"/>
            <a:ext cx="10425285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99"/>
              </a:lnSpc>
            </a:pPr>
            <a:r>
              <a:rPr lang="en-US" sz="8499" spc="790">
                <a:solidFill>
                  <a:srgbClr val="2B26AD"/>
                </a:solidFill>
                <a:latin typeface="Now Heavy"/>
              </a:rPr>
              <a:t>SQL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8367" y="8574856"/>
            <a:ext cx="892586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2B26AD"/>
                </a:solidFill>
                <a:latin typeface="Montserrat Classic"/>
              </a:rPr>
              <a:t>DANISH DIVEKAR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02662" y="2644540"/>
            <a:ext cx="10582744" cy="7284794"/>
          </a:xfrm>
          <a:custGeom>
            <a:avLst/>
            <a:gdLst/>
            <a:ahLst/>
            <a:cxnLst/>
            <a:rect r="r" b="b" t="t" l="l"/>
            <a:pathLst>
              <a:path h="7284794" w="10582744">
                <a:moveTo>
                  <a:pt x="0" y="0"/>
                </a:moveTo>
                <a:lnTo>
                  <a:pt x="10582744" y="0"/>
                </a:lnTo>
                <a:lnTo>
                  <a:pt x="10582744" y="7284794"/>
                </a:lnTo>
                <a:lnTo>
                  <a:pt x="0" y="7284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62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52500"/>
            <a:ext cx="9610702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SYNTAX: SELECT * FROM USERS;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93005"/>
            <a:ext cx="16230600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19"/>
              </a:lnSpc>
              <a:buFont typeface="Arial"/>
              <a:buChar char="•"/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SELECT is a clause used to fetch data from a table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60648" y="2994660"/>
            <a:ext cx="47625" cy="6839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4"/>
              </a:lnSpc>
            </a:pPr>
            <a:r>
              <a:rPr lang="en-US" sz="3300" spc="323">
                <a:solidFill>
                  <a:srgbClr val="F5FFF5"/>
                </a:solidFill>
                <a:latin typeface="Montserrat Classic"/>
              </a:rPr>
              <a:t>U</a:t>
            </a:r>
          </a:p>
          <a:p>
            <a:pPr>
              <a:lnSpc>
                <a:spcPts val="4554"/>
              </a:lnSpc>
            </a:pPr>
            <a:r>
              <a:rPr lang="en-US" sz="3300" spc="323">
                <a:solidFill>
                  <a:srgbClr val="F5FFF5"/>
                </a:solidFill>
                <a:latin typeface="Montserrat Classic"/>
              </a:rPr>
              <a:t>S</a:t>
            </a:r>
          </a:p>
          <a:p>
            <a:pPr>
              <a:lnSpc>
                <a:spcPts val="4554"/>
              </a:lnSpc>
            </a:pPr>
            <a:r>
              <a:rPr lang="en-US" sz="3300" spc="323">
                <a:solidFill>
                  <a:srgbClr val="F5FFF5"/>
                </a:solidFill>
                <a:latin typeface="Montserrat Classic"/>
              </a:rPr>
              <a:t>E</a:t>
            </a:r>
          </a:p>
          <a:p>
            <a:pPr>
              <a:lnSpc>
                <a:spcPts val="4554"/>
              </a:lnSpc>
            </a:pPr>
            <a:r>
              <a:rPr lang="en-US" sz="3300" spc="323">
                <a:solidFill>
                  <a:srgbClr val="F5FFF5"/>
                </a:solidFill>
                <a:latin typeface="Montserrat Classic"/>
              </a:rPr>
              <a:t>R</a:t>
            </a:r>
          </a:p>
          <a:p>
            <a:pPr>
              <a:lnSpc>
                <a:spcPts val="4554"/>
              </a:lnSpc>
            </a:pPr>
          </a:p>
          <a:p>
            <a:pPr>
              <a:lnSpc>
                <a:spcPts val="4554"/>
              </a:lnSpc>
            </a:pPr>
            <a:r>
              <a:rPr lang="en-US" sz="3300" spc="323">
                <a:solidFill>
                  <a:srgbClr val="F5FFF5"/>
                </a:solidFill>
                <a:latin typeface="Montserrat Classic"/>
              </a:rPr>
              <a:t>D</a:t>
            </a:r>
          </a:p>
          <a:p>
            <a:pPr>
              <a:lnSpc>
                <a:spcPts val="4554"/>
              </a:lnSpc>
            </a:pPr>
            <a:r>
              <a:rPr lang="en-US" sz="3300" spc="323">
                <a:solidFill>
                  <a:srgbClr val="F5FFF5"/>
                </a:solidFill>
                <a:latin typeface="Montserrat Classic"/>
              </a:rPr>
              <a:t>E</a:t>
            </a:r>
          </a:p>
          <a:p>
            <a:pPr>
              <a:lnSpc>
                <a:spcPts val="4554"/>
              </a:lnSpc>
            </a:pPr>
            <a:r>
              <a:rPr lang="en-US" sz="3300" spc="323">
                <a:solidFill>
                  <a:srgbClr val="F5FFF5"/>
                </a:solidFill>
                <a:latin typeface="Montserrat Classic"/>
              </a:rPr>
              <a:t>T</a:t>
            </a:r>
          </a:p>
          <a:p>
            <a:pPr>
              <a:lnSpc>
                <a:spcPts val="4554"/>
              </a:lnSpc>
            </a:pPr>
            <a:r>
              <a:rPr lang="en-US" sz="3300" spc="323">
                <a:solidFill>
                  <a:srgbClr val="F5FFF5"/>
                </a:solidFill>
                <a:latin typeface="Montserrat Classic"/>
              </a:rPr>
              <a:t>A</a:t>
            </a:r>
          </a:p>
          <a:p>
            <a:pPr>
              <a:lnSpc>
                <a:spcPts val="4554"/>
              </a:lnSpc>
            </a:pPr>
            <a:r>
              <a:rPr lang="en-US" sz="3300" spc="323">
                <a:solidFill>
                  <a:srgbClr val="F5FFF5"/>
                </a:solidFill>
                <a:latin typeface="Montserrat Classic"/>
              </a:rPr>
              <a:t>I</a:t>
            </a:r>
          </a:p>
          <a:p>
            <a:pPr>
              <a:lnSpc>
                <a:spcPts val="4554"/>
              </a:lnSpc>
            </a:pPr>
            <a:r>
              <a:rPr lang="en-US" sz="3300" spc="323">
                <a:solidFill>
                  <a:srgbClr val="F5FFF5"/>
                </a:solidFill>
                <a:latin typeface="Montserrat Classic"/>
              </a:rPr>
              <a:t>L</a:t>
            </a:r>
          </a:p>
          <a:p>
            <a:pPr>
              <a:lnSpc>
                <a:spcPts val="4554"/>
              </a:lnSpc>
            </a:pPr>
            <a:r>
              <a:rPr lang="en-US" sz="3300" spc="323">
                <a:solidFill>
                  <a:srgbClr val="F5FFF5"/>
                </a:solidFill>
                <a:latin typeface="Montserrat Classic"/>
              </a:rPr>
              <a:t>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347" y="1962701"/>
            <a:ext cx="12832772" cy="7295599"/>
          </a:xfrm>
          <a:custGeom>
            <a:avLst/>
            <a:gdLst/>
            <a:ahLst/>
            <a:cxnLst/>
            <a:rect r="r" b="b" t="t" l="l"/>
            <a:pathLst>
              <a:path h="7295599" w="12832772">
                <a:moveTo>
                  <a:pt x="0" y="0"/>
                </a:moveTo>
                <a:lnTo>
                  <a:pt x="12832773" y="0"/>
                </a:lnTo>
                <a:lnTo>
                  <a:pt x="12832773" y="7295599"/>
                </a:lnTo>
                <a:lnTo>
                  <a:pt x="0" y="7295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52500"/>
            <a:ext cx="9610702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SYNTAX: SELECT * FROM TRIPS;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07916" y="2162069"/>
            <a:ext cx="365968" cy="6839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4"/>
              </a:lnSpc>
            </a:pPr>
            <a:r>
              <a:rPr lang="en-US" sz="3300" spc="323">
                <a:solidFill>
                  <a:srgbClr val="F5FFF5"/>
                </a:solidFill>
                <a:latin typeface="Montserrat Classic"/>
              </a:rPr>
              <a:t>T</a:t>
            </a:r>
          </a:p>
          <a:p>
            <a:pPr>
              <a:lnSpc>
                <a:spcPts val="4554"/>
              </a:lnSpc>
            </a:pPr>
            <a:r>
              <a:rPr lang="en-US" sz="3300" spc="323">
                <a:solidFill>
                  <a:srgbClr val="F5FFF5"/>
                </a:solidFill>
                <a:latin typeface="Montserrat Classic"/>
              </a:rPr>
              <a:t>R</a:t>
            </a:r>
          </a:p>
          <a:p>
            <a:pPr>
              <a:lnSpc>
                <a:spcPts val="4554"/>
              </a:lnSpc>
            </a:pPr>
            <a:r>
              <a:rPr lang="en-US" sz="3300" spc="323">
                <a:solidFill>
                  <a:srgbClr val="F5FFF5"/>
                </a:solidFill>
                <a:latin typeface="Montserrat Classic"/>
              </a:rPr>
              <a:t>I</a:t>
            </a:r>
          </a:p>
          <a:p>
            <a:pPr>
              <a:lnSpc>
                <a:spcPts val="4554"/>
              </a:lnSpc>
            </a:pPr>
            <a:r>
              <a:rPr lang="en-US" sz="3300" spc="323">
                <a:solidFill>
                  <a:srgbClr val="F5FFF5"/>
                </a:solidFill>
                <a:latin typeface="Montserrat Classic"/>
              </a:rPr>
              <a:t>P</a:t>
            </a:r>
          </a:p>
          <a:p>
            <a:pPr>
              <a:lnSpc>
                <a:spcPts val="4554"/>
              </a:lnSpc>
            </a:pPr>
          </a:p>
          <a:p>
            <a:pPr>
              <a:lnSpc>
                <a:spcPts val="4554"/>
              </a:lnSpc>
            </a:pPr>
            <a:r>
              <a:rPr lang="en-US" sz="3300" spc="323">
                <a:solidFill>
                  <a:srgbClr val="F5FFF5"/>
                </a:solidFill>
                <a:latin typeface="Montserrat Classic"/>
              </a:rPr>
              <a:t>D</a:t>
            </a:r>
          </a:p>
          <a:p>
            <a:pPr>
              <a:lnSpc>
                <a:spcPts val="4554"/>
              </a:lnSpc>
            </a:pPr>
            <a:r>
              <a:rPr lang="en-US" sz="3300" spc="323">
                <a:solidFill>
                  <a:srgbClr val="F5FFF5"/>
                </a:solidFill>
                <a:latin typeface="Montserrat Classic"/>
              </a:rPr>
              <a:t>E</a:t>
            </a:r>
          </a:p>
          <a:p>
            <a:pPr>
              <a:lnSpc>
                <a:spcPts val="4554"/>
              </a:lnSpc>
            </a:pPr>
            <a:r>
              <a:rPr lang="en-US" sz="3300" spc="323">
                <a:solidFill>
                  <a:srgbClr val="F5FFF5"/>
                </a:solidFill>
                <a:latin typeface="Montserrat Classic"/>
              </a:rPr>
              <a:t>T</a:t>
            </a:r>
          </a:p>
          <a:p>
            <a:pPr>
              <a:lnSpc>
                <a:spcPts val="4554"/>
              </a:lnSpc>
            </a:pPr>
            <a:r>
              <a:rPr lang="en-US" sz="3300" spc="323">
                <a:solidFill>
                  <a:srgbClr val="F5FFF5"/>
                </a:solidFill>
                <a:latin typeface="Montserrat Classic"/>
              </a:rPr>
              <a:t>A</a:t>
            </a:r>
          </a:p>
          <a:p>
            <a:pPr>
              <a:lnSpc>
                <a:spcPts val="4554"/>
              </a:lnSpc>
            </a:pPr>
            <a:r>
              <a:rPr lang="en-US" sz="3300" spc="323">
                <a:solidFill>
                  <a:srgbClr val="F5FFF5"/>
                </a:solidFill>
                <a:latin typeface="Montserrat Classic"/>
              </a:rPr>
              <a:t>I</a:t>
            </a:r>
          </a:p>
          <a:p>
            <a:pPr>
              <a:lnSpc>
                <a:spcPts val="4554"/>
              </a:lnSpc>
            </a:pPr>
            <a:r>
              <a:rPr lang="en-US" sz="3300" spc="323">
                <a:solidFill>
                  <a:srgbClr val="F5FFF5"/>
                </a:solidFill>
                <a:latin typeface="Montserrat Classic"/>
              </a:rPr>
              <a:t>L</a:t>
            </a:r>
          </a:p>
          <a:p>
            <a:pPr>
              <a:lnSpc>
                <a:spcPts val="4554"/>
              </a:lnSpc>
            </a:pPr>
            <a:r>
              <a:rPr lang="en-US" sz="3300" spc="323">
                <a:solidFill>
                  <a:srgbClr val="F5FFF5"/>
                </a:solidFill>
                <a:latin typeface="Montserrat Classic"/>
              </a:rPr>
              <a:t>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962701"/>
            <a:ext cx="13967535" cy="7927183"/>
          </a:xfrm>
          <a:custGeom>
            <a:avLst/>
            <a:gdLst/>
            <a:ahLst/>
            <a:cxnLst/>
            <a:rect r="r" b="b" t="t" l="l"/>
            <a:pathLst>
              <a:path h="7927183" w="13967535">
                <a:moveTo>
                  <a:pt x="0" y="0"/>
                </a:moveTo>
                <a:lnTo>
                  <a:pt x="13967535" y="0"/>
                </a:lnTo>
                <a:lnTo>
                  <a:pt x="13967535" y="7927182"/>
                </a:lnTo>
                <a:lnTo>
                  <a:pt x="0" y="79271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1" t="0" r="-41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52500"/>
            <a:ext cx="10918101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SYNTAX: SELECT * FROM ACTIVITIES;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99236" y="1915076"/>
            <a:ext cx="277267" cy="770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49"/>
              </a:lnSpc>
            </a:pPr>
            <a:r>
              <a:rPr lang="en-US" sz="2499" spc="244">
                <a:solidFill>
                  <a:srgbClr val="F5FFF5"/>
                </a:solidFill>
                <a:latin typeface="Montserrat Classic"/>
              </a:rPr>
              <a:t>A</a:t>
            </a:r>
          </a:p>
          <a:p>
            <a:pPr>
              <a:lnSpc>
                <a:spcPts val="3449"/>
              </a:lnSpc>
            </a:pPr>
            <a:r>
              <a:rPr lang="en-US" sz="2499" spc="244">
                <a:solidFill>
                  <a:srgbClr val="F5FFF5"/>
                </a:solidFill>
                <a:latin typeface="Montserrat Classic"/>
              </a:rPr>
              <a:t>C</a:t>
            </a:r>
          </a:p>
          <a:p>
            <a:pPr>
              <a:lnSpc>
                <a:spcPts val="3449"/>
              </a:lnSpc>
            </a:pPr>
            <a:r>
              <a:rPr lang="en-US" sz="2499" spc="244">
                <a:solidFill>
                  <a:srgbClr val="F5FFF5"/>
                </a:solidFill>
                <a:latin typeface="Montserrat Classic"/>
              </a:rPr>
              <a:t>T</a:t>
            </a:r>
          </a:p>
          <a:p>
            <a:pPr>
              <a:lnSpc>
                <a:spcPts val="3449"/>
              </a:lnSpc>
            </a:pPr>
            <a:r>
              <a:rPr lang="en-US" sz="2499" spc="244">
                <a:solidFill>
                  <a:srgbClr val="F5FFF5"/>
                </a:solidFill>
                <a:latin typeface="Montserrat Classic"/>
              </a:rPr>
              <a:t>I</a:t>
            </a:r>
          </a:p>
          <a:p>
            <a:pPr>
              <a:lnSpc>
                <a:spcPts val="3449"/>
              </a:lnSpc>
            </a:pPr>
            <a:r>
              <a:rPr lang="en-US" sz="2499" spc="244">
                <a:solidFill>
                  <a:srgbClr val="F5FFF5"/>
                </a:solidFill>
                <a:latin typeface="Montserrat Classic"/>
              </a:rPr>
              <a:t>V</a:t>
            </a:r>
          </a:p>
          <a:p>
            <a:pPr>
              <a:lnSpc>
                <a:spcPts val="3449"/>
              </a:lnSpc>
            </a:pPr>
            <a:r>
              <a:rPr lang="en-US" sz="2499" spc="244">
                <a:solidFill>
                  <a:srgbClr val="F5FFF5"/>
                </a:solidFill>
                <a:latin typeface="Montserrat Classic"/>
              </a:rPr>
              <a:t>I</a:t>
            </a:r>
          </a:p>
          <a:p>
            <a:pPr>
              <a:lnSpc>
                <a:spcPts val="3449"/>
              </a:lnSpc>
            </a:pPr>
            <a:r>
              <a:rPr lang="en-US" sz="2499" spc="244">
                <a:solidFill>
                  <a:srgbClr val="F5FFF5"/>
                </a:solidFill>
                <a:latin typeface="Montserrat Classic"/>
              </a:rPr>
              <a:t>T</a:t>
            </a:r>
          </a:p>
          <a:p>
            <a:pPr>
              <a:lnSpc>
                <a:spcPts val="3449"/>
              </a:lnSpc>
            </a:pPr>
            <a:r>
              <a:rPr lang="en-US" sz="2499" spc="244">
                <a:solidFill>
                  <a:srgbClr val="F5FFF5"/>
                </a:solidFill>
                <a:latin typeface="Montserrat Classic"/>
              </a:rPr>
              <a:t>I</a:t>
            </a:r>
          </a:p>
          <a:p>
            <a:pPr>
              <a:lnSpc>
                <a:spcPts val="3449"/>
              </a:lnSpc>
            </a:pPr>
            <a:r>
              <a:rPr lang="en-US" sz="2499" spc="244">
                <a:solidFill>
                  <a:srgbClr val="F5FFF5"/>
                </a:solidFill>
                <a:latin typeface="Montserrat Classic"/>
              </a:rPr>
              <a:t>E</a:t>
            </a:r>
          </a:p>
          <a:p>
            <a:pPr>
              <a:lnSpc>
                <a:spcPts val="3449"/>
              </a:lnSpc>
            </a:pPr>
            <a:r>
              <a:rPr lang="en-US" sz="2499" spc="244">
                <a:solidFill>
                  <a:srgbClr val="F5FFF5"/>
                </a:solidFill>
                <a:latin typeface="Montserrat Classic"/>
              </a:rPr>
              <a:t>S</a:t>
            </a:r>
          </a:p>
          <a:p>
            <a:pPr>
              <a:lnSpc>
                <a:spcPts val="3449"/>
              </a:lnSpc>
            </a:pPr>
          </a:p>
          <a:p>
            <a:pPr>
              <a:lnSpc>
                <a:spcPts val="3449"/>
              </a:lnSpc>
            </a:pPr>
            <a:r>
              <a:rPr lang="en-US" sz="2499" spc="244">
                <a:solidFill>
                  <a:srgbClr val="F5FFF5"/>
                </a:solidFill>
                <a:latin typeface="Montserrat Classic"/>
              </a:rPr>
              <a:t>D</a:t>
            </a:r>
          </a:p>
          <a:p>
            <a:pPr>
              <a:lnSpc>
                <a:spcPts val="3449"/>
              </a:lnSpc>
            </a:pPr>
            <a:r>
              <a:rPr lang="en-US" sz="2499" spc="244">
                <a:solidFill>
                  <a:srgbClr val="F5FFF5"/>
                </a:solidFill>
                <a:latin typeface="Montserrat Classic"/>
              </a:rPr>
              <a:t>E</a:t>
            </a:r>
          </a:p>
          <a:p>
            <a:pPr>
              <a:lnSpc>
                <a:spcPts val="3449"/>
              </a:lnSpc>
            </a:pPr>
            <a:r>
              <a:rPr lang="en-US" sz="2499" spc="244">
                <a:solidFill>
                  <a:srgbClr val="F5FFF5"/>
                </a:solidFill>
                <a:latin typeface="Montserrat Classic"/>
              </a:rPr>
              <a:t>T</a:t>
            </a:r>
          </a:p>
          <a:p>
            <a:pPr>
              <a:lnSpc>
                <a:spcPts val="3449"/>
              </a:lnSpc>
            </a:pPr>
            <a:r>
              <a:rPr lang="en-US" sz="2499" spc="244">
                <a:solidFill>
                  <a:srgbClr val="F5FFF5"/>
                </a:solidFill>
                <a:latin typeface="Montserrat Classic"/>
              </a:rPr>
              <a:t>A</a:t>
            </a:r>
          </a:p>
          <a:p>
            <a:pPr>
              <a:lnSpc>
                <a:spcPts val="3449"/>
              </a:lnSpc>
            </a:pPr>
            <a:r>
              <a:rPr lang="en-US" sz="2499" spc="244">
                <a:solidFill>
                  <a:srgbClr val="F5FFF5"/>
                </a:solidFill>
                <a:latin typeface="Montserrat Classic"/>
              </a:rPr>
              <a:t>I</a:t>
            </a:r>
          </a:p>
          <a:p>
            <a:pPr>
              <a:lnSpc>
                <a:spcPts val="3449"/>
              </a:lnSpc>
            </a:pPr>
            <a:r>
              <a:rPr lang="en-US" sz="2499" spc="244">
                <a:solidFill>
                  <a:srgbClr val="F5FFF5"/>
                </a:solidFill>
                <a:latin typeface="Montserrat Classic"/>
              </a:rPr>
              <a:t>L</a:t>
            </a:r>
          </a:p>
          <a:p>
            <a:pPr>
              <a:lnSpc>
                <a:spcPts val="3449"/>
              </a:lnSpc>
            </a:pPr>
            <a:r>
              <a:rPr lang="en-US" sz="2499" spc="244">
                <a:solidFill>
                  <a:srgbClr val="F5FFF5"/>
                </a:solidFill>
                <a:latin typeface="Montserrat Classic"/>
              </a:rPr>
              <a:t>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448405"/>
            <a:ext cx="15895764" cy="5897298"/>
          </a:xfrm>
          <a:custGeom>
            <a:avLst/>
            <a:gdLst/>
            <a:ahLst/>
            <a:cxnLst/>
            <a:rect r="r" b="b" t="t" l="l"/>
            <a:pathLst>
              <a:path h="5897298" w="15895764">
                <a:moveTo>
                  <a:pt x="0" y="0"/>
                </a:moveTo>
                <a:lnTo>
                  <a:pt x="15895764" y="0"/>
                </a:lnTo>
                <a:lnTo>
                  <a:pt x="15895764" y="5897298"/>
                </a:lnTo>
                <a:lnTo>
                  <a:pt x="0" y="5897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52500"/>
            <a:ext cx="10367617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SYNTAX: SELECT * FROM FLIGHTS;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29077" y="8630285"/>
            <a:ext cx="9163348" cy="62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0"/>
              </a:lnSpc>
            </a:pPr>
            <a:r>
              <a:rPr lang="en-US" sz="3500" spc="2800">
                <a:solidFill>
                  <a:srgbClr val="F5FFF5"/>
                </a:solidFill>
                <a:latin typeface="Montserrat Classic"/>
              </a:rPr>
              <a:t>FLIGHTS DETAILS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6326" y="4465342"/>
            <a:ext cx="16170597" cy="4295558"/>
          </a:xfrm>
          <a:custGeom>
            <a:avLst/>
            <a:gdLst/>
            <a:ahLst/>
            <a:cxnLst/>
            <a:rect r="r" b="b" t="t" l="l"/>
            <a:pathLst>
              <a:path h="4295558" w="16170597">
                <a:moveTo>
                  <a:pt x="0" y="0"/>
                </a:moveTo>
                <a:lnTo>
                  <a:pt x="16170597" y="0"/>
                </a:lnTo>
                <a:lnTo>
                  <a:pt x="16170597" y="4295558"/>
                </a:lnTo>
                <a:lnTo>
                  <a:pt x="0" y="4295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52500"/>
            <a:ext cx="15700430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SYNTAX: UPDATE users SET PASSWORDHASH="Misaad@123" WHERE UserID=101;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70832"/>
            <a:ext cx="15700430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19"/>
              </a:lnSpc>
              <a:buFont typeface="Arial"/>
              <a:buChar char="•"/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UPDATE IS A CLAUSE USED TO MODIFY EXISTING RECORD IN A DATABASE TABLE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13881" y="8880157"/>
            <a:ext cx="7030308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#BEFORE UPDATE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943094"/>
            <a:ext cx="16230600" cy="3509764"/>
          </a:xfrm>
          <a:custGeom>
            <a:avLst/>
            <a:gdLst/>
            <a:ahLst/>
            <a:cxnLst/>
            <a:rect r="r" b="b" t="t" l="l"/>
            <a:pathLst>
              <a:path h="3509764" w="16230600">
                <a:moveTo>
                  <a:pt x="0" y="0"/>
                </a:moveTo>
                <a:lnTo>
                  <a:pt x="16230600" y="0"/>
                </a:lnTo>
                <a:lnTo>
                  <a:pt x="16230600" y="3509764"/>
                </a:lnTo>
                <a:lnTo>
                  <a:pt x="0" y="35097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36252" y="8672669"/>
            <a:ext cx="2229045" cy="1171262"/>
          </a:xfrm>
          <a:custGeom>
            <a:avLst/>
            <a:gdLst/>
            <a:ahLst/>
            <a:cxnLst/>
            <a:rect r="r" b="b" t="t" l="l"/>
            <a:pathLst>
              <a:path h="1171262" w="2229045">
                <a:moveTo>
                  <a:pt x="0" y="0"/>
                </a:moveTo>
                <a:lnTo>
                  <a:pt x="2229045" y="0"/>
                </a:lnTo>
                <a:lnTo>
                  <a:pt x="2229045" y="1171262"/>
                </a:lnTo>
                <a:lnTo>
                  <a:pt x="0" y="11712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52500"/>
            <a:ext cx="10367617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AFTER UPDATE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9948" y="4465363"/>
            <a:ext cx="15816976" cy="4266038"/>
          </a:xfrm>
          <a:custGeom>
            <a:avLst/>
            <a:gdLst/>
            <a:ahLst/>
            <a:cxnLst/>
            <a:rect r="r" b="b" t="t" l="l"/>
            <a:pathLst>
              <a:path h="4266038" w="15816976">
                <a:moveTo>
                  <a:pt x="0" y="0"/>
                </a:moveTo>
                <a:lnTo>
                  <a:pt x="15816975" y="0"/>
                </a:lnTo>
                <a:lnTo>
                  <a:pt x="15816975" y="4266038"/>
                </a:lnTo>
                <a:lnTo>
                  <a:pt x="0" y="4266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52500"/>
            <a:ext cx="16438223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SYNTAX: ALTER TABLE USERS RENAME USER_DETAILS;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93005"/>
            <a:ext cx="16438223" cy="207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19"/>
              </a:lnSpc>
              <a:buFont typeface="Arial"/>
              <a:buChar char="•"/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ALTER IS A KEYWORD TO MODIFY THE STRUCTURE OF AN EXISTING DATABASE OBJECT SUCH AS TABLE, VIEW OR INDEX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1530" y="3233500"/>
            <a:ext cx="16207770" cy="5134789"/>
          </a:xfrm>
          <a:custGeom>
            <a:avLst/>
            <a:gdLst/>
            <a:ahLst/>
            <a:cxnLst/>
            <a:rect r="r" b="b" t="t" l="l"/>
            <a:pathLst>
              <a:path h="5134789" w="16207770">
                <a:moveTo>
                  <a:pt x="0" y="0"/>
                </a:moveTo>
                <a:lnTo>
                  <a:pt x="16207770" y="0"/>
                </a:lnTo>
                <a:lnTo>
                  <a:pt x="16207770" y="5134789"/>
                </a:lnTo>
                <a:lnTo>
                  <a:pt x="0" y="51347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52500"/>
            <a:ext cx="16698182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SYNTAX: ALTER TABLE USER_DETAILS CHANGE EMAIL EMAILID VARCHAR(255);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77904" y="5415278"/>
            <a:ext cx="12287243" cy="4496608"/>
          </a:xfrm>
          <a:custGeom>
            <a:avLst/>
            <a:gdLst/>
            <a:ahLst/>
            <a:cxnLst/>
            <a:rect r="r" b="b" t="t" l="l"/>
            <a:pathLst>
              <a:path h="4496608" w="12287243">
                <a:moveTo>
                  <a:pt x="0" y="0"/>
                </a:moveTo>
                <a:lnTo>
                  <a:pt x="12287243" y="0"/>
                </a:lnTo>
                <a:lnTo>
                  <a:pt x="12287243" y="4496608"/>
                </a:lnTo>
                <a:lnTo>
                  <a:pt x="0" y="4496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52500"/>
            <a:ext cx="15700430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SYNTAX: ALTER TABLE FLIGHTS ADD UNIQUE KEY FLIGHT NUMBER;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30168"/>
            <a:ext cx="15700430" cy="276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19"/>
              </a:lnSpc>
              <a:buFont typeface="Arial"/>
              <a:buChar char="•"/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UNIQUE CONSTRAINT OR UNIQUE KEY IS A TRYPE OF CONSTRAINT USED TO ENFORCE UNIQUENESS ON THE VALUES OF ONE OR MORE COLUMNS IN A TABLE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8190" y="5143500"/>
            <a:ext cx="16451110" cy="3676340"/>
          </a:xfrm>
          <a:custGeom>
            <a:avLst/>
            <a:gdLst/>
            <a:ahLst/>
            <a:cxnLst/>
            <a:rect r="r" b="b" t="t" l="l"/>
            <a:pathLst>
              <a:path h="3676340" w="16451110">
                <a:moveTo>
                  <a:pt x="0" y="0"/>
                </a:moveTo>
                <a:lnTo>
                  <a:pt x="16451110" y="0"/>
                </a:lnTo>
                <a:lnTo>
                  <a:pt x="16451110" y="3676340"/>
                </a:lnTo>
                <a:lnTo>
                  <a:pt x="0" y="3676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0040" y="952500"/>
            <a:ext cx="17867960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SYNTAX: SELECT * USER_DETAILS WHERE NAME LIKE ‘N%’;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0040" y="1930626"/>
            <a:ext cx="17867960" cy="276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19"/>
              </a:lnSpc>
              <a:buFont typeface="Arial"/>
              <a:buChar char="•"/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LIKE OPERATOR IS USED IN THE WHERE CLAUSE OF A QUERY TO PERFORM PATERN MATCHING ON A COLUMN VALUES. IT ALLOWS TO SEARCH ROWS IN A TABLE THAT MATCH SPECIFIC PATTERN OR SUBSTRING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55155" y="1269537"/>
            <a:ext cx="5486400" cy="8229600"/>
          </a:xfrm>
          <a:custGeom>
            <a:avLst/>
            <a:gdLst/>
            <a:ahLst/>
            <a:cxnLst/>
            <a:rect r="r" b="b" t="t" l="l"/>
            <a:pathLst>
              <a:path h="8229600" w="5486400"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27350" y="1028700"/>
            <a:ext cx="1455610" cy="4114800"/>
          </a:xfrm>
          <a:custGeom>
            <a:avLst/>
            <a:gdLst/>
            <a:ahLst/>
            <a:cxnLst/>
            <a:rect r="r" b="b" t="t" l="l"/>
            <a:pathLst>
              <a:path h="4114800" w="1455610">
                <a:moveTo>
                  <a:pt x="0" y="0"/>
                </a:moveTo>
                <a:lnTo>
                  <a:pt x="1455610" y="0"/>
                </a:lnTo>
                <a:lnTo>
                  <a:pt x="14556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98834" y="5597683"/>
            <a:ext cx="4089082" cy="4114800"/>
          </a:xfrm>
          <a:custGeom>
            <a:avLst/>
            <a:gdLst/>
            <a:ahLst/>
            <a:cxnLst/>
            <a:rect r="r" b="b" t="t" l="l"/>
            <a:pathLst>
              <a:path h="4114800" w="4089082">
                <a:moveTo>
                  <a:pt x="0" y="0"/>
                </a:moveTo>
                <a:lnTo>
                  <a:pt x="4089083" y="0"/>
                </a:lnTo>
                <a:lnTo>
                  <a:pt x="40890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43231" y="2903027"/>
            <a:ext cx="8069581" cy="567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>
                <a:solidFill>
                  <a:srgbClr val="FFFBFB"/>
                </a:solidFill>
                <a:latin typeface="DM Sans Bold"/>
              </a:rPr>
              <a:t> This innovative tool simplifies travel planning with the power of SQL, making trip organization efficient and accessible to all.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06200" y="8579927"/>
            <a:ext cx="2229045" cy="1171262"/>
          </a:xfrm>
          <a:custGeom>
            <a:avLst/>
            <a:gdLst/>
            <a:ahLst/>
            <a:cxnLst/>
            <a:rect r="r" b="b" t="t" l="l"/>
            <a:pathLst>
              <a:path h="1171262" w="2229045">
                <a:moveTo>
                  <a:pt x="0" y="0"/>
                </a:moveTo>
                <a:lnTo>
                  <a:pt x="2229045" y="0"/>
                </a:lnTo>
                <a:lnTo>
                  <a:pt x="2229045" y="1171261"/>
                </a:lnTo>
                <a:lnTo>
                  <a:pt x="0" y="11712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0722" y="1654675"/>
            <a:ext cx="8314598" cy="995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33"/>
              </a:lnSpc>
              <a:spcBef>
                <a:spcPct val="0"/>
              </a:spcBef>
            </a:pPr>
            <a:r>
              <a:rPr lang="en-US" sz="7333" spc="366">
                <a:solidFill>
                  <a:srgbClr val="FFFBFB"/>
                </a:solidFill>
                <a:latin typeface="Now Heavy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38681" y="5735304"/>
            <a:ext cx="7207452" cy="4114800"/>
          </a:xfrm>
          <a:custGeom>
            <a:avLst/>
            <a:gdLst/>
            <a:ahLst/>
            <a:cxnLst/>
            <a:rect r="r" b="b" t="t" l="l"/>
            <a:pathLst>
              <a:path h="4114800" w="7207452">
                <a:moveTo>
                  <a:pt x="0" y="0"/>
                </a:moveTo>
                <a:lnTo>
                  <a:pt x="7207453" y="0"/>
                </a:lnTo>
                <a:lnTo>
                  <a:pt x="72074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52500"/>
            <a:ext cx="15631619" cy="137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SYNTAX:  SELECT * FROM USER_DETAILS LEFT JOIN TRIPS ON USER_DETAILS.USERID=TRIPS.USERID;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462152"/>
            <a:ext cx="15631619" cy="276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THE "LEFT JOIN" COMBINES ROWS FROM TWO TABLES BASED ON A COMMON KEY, RETRIEVING ALL RECORDS FROM THE LEFT TABLE AND MATCHING ONES FROM THE RIGHT.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86311" y="1482378"/>
            <a:ext cx="9472989" cy="7775922"/>
          </a:xfrm>
          <a:custGeom>
            <a:avLst/>
            <a:gdLst/>
            <a:ahLst/>
            <a:cxnLst/>
            <a:rect r="r" b="b" t="t" l="l"/>
            <a:pathLst>
              <a:path h="7775922" w="9472989">
                <a:moveTo>
                  <a:pt x="0" y="0"/>
                </a:moveTo>
                <a:lnTo>
                  <a:pt x="9472989" y="0"/>
                </a:lnTo>
                <a:lnTo>
                  <a:pt x="9472989" y="7775922"/>
                </a:lnTo>
                <a:lnTo>
                  <a:pt x="0" y="7775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589" t="0" r="-2859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671819"/>
            <a:ext cx="5295040" cy="7586481"/>
          </a:xfrm>
          <a:custGeom>
            <a:avLst/>
            <a:gdLst/>
            <a:ahLst/>
            <a:cxnLst/>
            <a:rect r="r" b="b" t="t" l="l"/>
            <a:pathLst>
              <a:path h="7586481" w="5295040">
                <a:moveTo>
                  <a:pt x="0" y="0"/>
                </a:moveTo>
                <a:lnTo>
                  <a:pt x="5295040" y="0"/>
                </a:lnTo>
                <a:lnTo>
                  <a:pt x="5295040" y="7586481"/>
                </a:lnTo>
                <a:lnTo>
                  <a:pt x="0" y="7586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760" t="0" r="-5576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99654" y="802293"/>
            <a:ext cx="4553131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USER DETAILS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79860" y="500351"/>
            <a:ext cx="4553131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TRIP DETAILS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9948" y="2168233"/>
            <a:ext cx="15816976" cy="7441893"/>
          </a:xfrm>
          <a:custGeom>
            <a:avLst/>
            <a:gdLst/>
            <a:ahLst/>
            <a:cxnLst/>
            <a:rect r="r" b="b" t="t" l="l"/>
            <a:pathLst>
              <a:path h="7441893" w="15816976">
                <a:moveTo>
                  <a:pt x="0" y="0"/>
                </a:moveTo>
                <a:lnTo>
                  <a:pt x="15816975" y="0"/>
                </a:lnTo>
                <a:lnTo>
                  <a:pt x="15816975" y="7441893"/>
                </a:lnTo>
                <a:lnTo>
                  <a:pt x="0" y="74418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52500"/>
            <a:ext cx="5863914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AFTER LEFT JOIN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419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41803" y="1330779"/>
            <a:ext cx="12522721" cy="7625443"/>
          </a:xfrm>
          <a:custGeom>
            <a:avLst/>
            <a:gdLst/>
            <a:ahLst/>
            <a:cxnLst/>
            <a:rect r="r" b="b" t="t" l="l"/>
            <a:pathLst>
              <a:path h="7625443" w="12522721">
                <a:moveTo>
                  <a:pt x="0" y="0"/>
                </a:moveTo>
                <a:lnTo>
                  <a:pt x="12522721" y="0"/>
                </a:lnTo>
                <a:lnTo>
                  <a:pt x="12522721" y="7625442"/>
                </a:lnTo>
                <a:lnTo>
                  <a:pt x="0" y="7625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68717" y="3201988"/>
            <a:ext cx="9468892" cy="3463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</a:pPr>
            <a:r>
              <a:rPr lang="en-US" sz="20000">
                <a:solidFill>
                  <a:srgbClr val="FFFFFF"/>
                </a:solidFill>
                <a:latin typeface="Playlist Script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463921" y="8672669"/>
            <a:ext cx="2229045" cy="1171262"/>
          </a:xfrm>
          <a:custGeom>
            <a:avLst/>
            <a:gdLst/>
            <a:ahLst/>
            <a:cxnLst/>
            <a:rect r="r" b="b" t="t" l="l"/>
            <a:pathLst>
              <a:path h="1171262" w="2229045">
                <a:moveTo>
                  <a:pt x="0" y="0"/>
                </a:moveTo>
                <a:lnTo>
                  <a:pt x="2229044" y="0"/>
                </a:lnTo>
                <a:lnTo>
                  <a:pt x="2229044" y="1171262"/>
                </a:lnTo>
                <a:lnTo>
                  <a:pt x="0" y="1171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542076">
            <a:off x="13682335" y="-1566530"/>
            <a:ext cx="8638815" cy="5811567"/>
          </a:xfrm>
          <a:custGeom>
            <a:avLst/>
            <a:gdLst/>
            <a:ahLst/>
            <a:cxnLst/>
            <a:rect r="r" b="b" t="t" l="l"/>
            <a:pathLst>
              <a:path h="5811567" w="8638815">
                <a:moveTo>
                  <a:pt x="0" y="0"/>
                </a:moveTo>
                <a:lnTo>
                  <a:pt x="8638816" y="0"/>
                </a:lnTo>
                <a:lnTo>
                  <a:pt x="8638816" y="5811567"/>
                </a:lnTo>
                <a:lnTo>
                  <a:pt x="0" y="5811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87067">
            <a:off x="-3063226" y="7146102"/>
            <a:ext cx="7746525" cy="5211299"/>
          </a:xfrm>
          <a:custGeom>
            <a:avLst/>
            <a:gdLst/>
            <a:ahLst/>
            <a:cxnLst/>
            <a:rect r="r" b="b" t="t" l="l"/>
            <a:pathLst>
              <a:path h="5211299" w="7746525">
                <a:moveTo>
                  <a:pt x="0" y="0"/>
                </a:moveTo>
                <a:lnTo>
                  <a:pt x="7746524" y="0"/>
                </a:lnTo>
                <a:lnTo>
                  <a:pt x="7746524" y="5211298"/>
                </a:lnTo>
                <a:lnTo>
                  <a:pt x="0" y="5211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78010" y="1051528"/>
            <a:ext cx="7574663" cy="1444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701"/>
              </a:lnSpc>
              <a:spcBef>
                <a:spcPct val="0"/>
              </a:spcBef>
            </a:pPr>
            <a:r>
              <a:rPr lang="en-US" sz="8358" spc="777">
                <a:solidFill>
                  <a:srgbClr val="2B26AD"/>
                </a:solidFill>
                <a:latin typeface="Now Heavy"/>
              </a:rPr>
              <a:t>ER MODEL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79948" y="1609926"/>
            <a:ext cx="14319779" cy="8141824"/>
          </a:xfrm>
          <a:custGeom>
            <a:avLst/>
            <a:gdLst/>
            <a:ahLst/>
            <a:cxnLst/>
            <a:rect r="r" b="b" t="t" l="l"/>
            <a:pathLst>
              <a:path h="8141824" w="14319779">
                <a:moveTo>
                  <a:pt x="0" y="0"/>
                </a:moveTo>
                <a:lnTo>
                  <a:pt x="14319779" y="0"/>
                </a:lnTo>
                <a:lnTo>
                  <a:pt x="14319779" y="8141825"/>
                </a:lnTo>
                <a:lnTo>
                  <a:pt x="0" y="8141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3" t="-4" r="-18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72698" y="8672669"/>
            <a:ext cx="2229045" cy="1171262"/>
          </a:xfrm>
          <a:custGeom>
            <a:avLst/>
            <a:gdLst/>
            <a:ahLst/>
            <a:cxnLst/>
            <a:rect r="r" b="b" t="t" l="l"/>
            <a:pathLst>
              <a:path h="1171262" w="2229045">
                <a:moveTo>
                  <a:pt x="0" y="0"/>
                </a:moveTo>
                <a:lnTo>
                  <a:pt x="2229045" y="0"/>
                </a:lnTo>
                <a:lnTo>
                  <a:pt x="2229045" y="1171262"/>
                </a:lnTo>
                <a:lnTo>
                  <a:pt x="0" y="1171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32111" y="5925172"/>
            <a:ext cx="11609711" cy="7831278"/>
          </a:xfrm>
          <a:custGeom>
            <a:avLst/>
            <a:gdLst/>
            <a:ahLst/>
            <a:cxnLst/>
            <a:rect r="r" b="b" t="t" l="l"/>
            <a:pathLst>
              <a:path h="7831278" w="11609711">
                <a:moveTo>
                  <a:pt x="0" y="0"/>
                </a:moveTo>
                <a:lnTo>
                  <a:pt x="11609711" y="0"/>
                </a:lnTo>
                <a:lnTo>
                  <a:pt x="11609711" y="7831278"/>
                </a:lnTo>
                <a:lnTo>
                  <a:pt x="0" y="7831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0438">
            <a:off x="5432675" y="-7910290"/>
            <a:ext cx="17741953" cy="14580659"/>
          </a:xfrm>
          <a:custGeom>
            <a:avLst/>
            <a:gdLst/>
            <a:ahLst/>
            <a:cxnLst/>
            <a:rect r="r" b="b" t="t" l="l"/>
            <a:pathLst>
              <a:path h="14580659" w="17741953">
                <a:moveTo>
                  <a:pt x="0" y="0"/>
                </a:moveTo>
                <a:lnTo>
                  <a:pt x="17741953" y="0"/>
                </a:lnTo>
                <a:lnTo>
                  <a:pt x="17741953" y="14580659"/>
                </a:lnTo>
                <a:lnTo>
                  <a:pt x="0" y="14580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54158" y="4191908"/>
            <a:ext cx="4482858" cy="3684094"/>
          </a:xfrm>
          <a:custGeom>
            <a:avLst/>
            <a:gdLst/>
            <a:ahLst/>
            <a:cxnLst/>
            <a:rect r="r" b="b" t="t" l="l"/>
            <a:pathLst>
              <a:path h="3684094" w="4482858">
                <a:moveTo>
                  <a:pt x="0" y="0"/>
                </a:moveTo>
                <a:lnTo>
                  <a:pt x="4482858" y="0"/>
                </a:lnTo>
                <a:lnTo>
                  <a:pt x="4482858" y="3684095"/>
                </a:lnTo>
                <a:lnTo>
                  <a:pt x="0" y="3684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27006" y="6871997"/>
            <a:ext cx="3139735" cy="519483"/>
          </a:xfrm>
          <a:custGeom>
            <a:avLst/>
            <a:gdLst/>
            <a:ahLst/>
            <a:cxnLst/>
            <a:rect r="r" b="b" t="t" l="l"/>
            <a:pathLst>
              <a:path h="519483" w="3139735">
                <a:moveTo>
                  <a:pt x="0" y="0"/>
                </a:moveTo>
                <a:lnTo>
                  <a:pt x="3139734" y="0"/>
                </a:lnTo>
                <a:lnTo>
                  <a:pt x="3139734" y="519483"/>
                </a:lnTo>
                <a:lnTo>
                  <a:pt x="0" y="5194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36967" y="8669549"/>
            <a:ext cx="2229045" cy="1171262"/>
          </a:xfrm>
          <a:custGeom>
            <a:avLst/>
            <a:gdLst/>
            <a:ahLst/>
            <a:cxnLst/>
            <a:rect r="r" b="b" t="t" l="l"/>
            <a:pathLst>
              <a:path h="1171262" w="2229045">
                <a:moveTo>
                  <a:pt x="0" y="0"/>
                </a:moveTo>
                <a:lnTo>
                  <a:pt x="2229044" y="0"/>
                </a:lnTo>
                <a:lnTo>
                  <a:pt x="2229044" y="1171262"/>
                </a:lnTo>
                <a:lnTo>
                  <a:pt x="0" y="11712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07347" y="1481147"/>
            <a:ext cx="7523278" cy="210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336">
                <a:solidFill>
                  <a:srgbClr val="FFFBFB"/>
                </a:solidFill>
                <a:latin typeface="Now Heavy"/>
              </a:rPr>
              <a:t>DATABASE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33518" y="5580602"/>
            <a:ext cx="5790503" cy="61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1"/>
              </a:lnSpc>
            </a:pPr>
            <a:r>
              <a:rPr lang="en-US" sz="3624" spc="355">
                <a:solidFill>
                  <a:srgbClr val="231F20"/>
                </a:solidFill>
                <a:latin typeface="DM Sans"/>
              </a:rPr>
              <a:t>USERS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33518" y="6374820"/>
            <a:ext cx="6076629" cy="61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1"/>
              </a:lnSpc>
              <a:spcBef>
                <a:spcPct val="0"/>
              </a:spcBef>
            </a:pPr>
            <a:r>
              <a:rPr lang="en-US" sz="3624" spc="355">
                <a:solidFill>
                  <a:srgbClr val="231F20"/>
                </a:solidFill>
                <a:latin typeface="DM Sans"/>
              </a:rPr>
              <a:t>TRIPS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33518" y="7294911"/>
            <a:ext cx="5790503" cy="61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1"/>
              </a:lnSpc>
              <a:spcBef>
                <a:spcPct val="0"/>
              </a:spcBef>
            </a:pPr>
            <a:r>
              <a:rPr lang="en-US" sz="3624" spc="355">
                <a:solidFill>
                  <a:srgbClr val="231F20"/>
                </a:solidFill>
                <a:latin typeface="DM Sans"/>
              </a:rPr>
              <a:t>ACTIVITIES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33518" y="8089128"/>
            <a:ext cx="6076629" cy="61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01"/>
              </a:lnSpc>
              <a:spcBef>
                <a:spcPct val="0"/>
              </a:spcBef>
            </a:pPr>
            <a:r>
              <a:rPr lang="en-US" sz="3624" spc="355">
                <a:solidFill>
                  <a:srgbClr val="231F20"/>
                </a:solidFill>
                <a:latin typeface="DM Sans"/>
              </a:rPr>
              <a:t>FLIGHTS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8386" y="1982108"/>
            <a:ext cx="5100253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2B26AD"/>
                </a:solidFill>
                <a:latin typeface="DM Sans Bold"/>
              </a:rPr>
              <a:t>DATABASE: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6307" y="3211205"/>
            <a:ext cx="8844663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231F20"/>
                </a:solidFill>
                <a:latin typeface="DM Sans Bold"/>
              </a:rPr>
              <a:t>TRAVEL_ITINERARY_PLANNER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4247" y="4205825"/>
            <a:ext cx="5100253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2B26AD"/>
                </a:solidFill>
                <a:latin typeface="DM Sans Bold"/>
              </a:rPr>
              <a:t>TABLES: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124956"/>
            <a:ext cx="16230600" cy="6976003"/>
          </a:xfrm>
          <a:custGeom>
            <a:avLst/>
            <a:gdLst/>
            <a:ahLst/>
            <a:cxnLst/>
            <a:rect r="r" b="b" t="t" l="l"/>
            <a:pathLst>
              <a:path h="6976003" w="16230600">
                <a:moveTo>
                  <a:pt x="0" y="0"/>
                </a:moveTo>
                <a:lnTo>
                  <a:pt x="16230600" y="0"/>
                </a:lnTo>
                <a:lnTo>
                  <a:pt x="16230600" y="6976003"/>
                </a:lnTo>
                <a:lnTo>
                  <a:pt x="0" y="6976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87705"/>
            <a:ext cx="7546387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SYNTAX: SHOW TABLES;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-1153228"/>
            <a:ext cx="16230600" cy="9117778"/>
          </a:xfrm>
          <a:custGeom>
            <a:avLst/>
            <a:gdLst/>
            <a:ahLst/>
            <a:cxnLst/>
            <a:rect r="r" b="b" t="t" l="l"/>
            <a:pathLst>
              <a:path h="9117778" w="16230600">
                <a:moveTo>
                  <a:pt x="0" y="0"/>
                </a:moveTo>
                <a:lnTo>
                  <a:pt x="16230600" y="0"/>
                </a:lnTo>
                <a:lnTo>
                  <a:pt x="16230600" y="9117779"/>
                </a:lnTo>
                <a:lnTo>
                  <a:pt x="0" y="91177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52500"/>
            <a:ext cx="7030308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SYNTAX: DESC USERS;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28992" y="8578215"/>
            <a:ext cx="7030308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#Structure of Table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511028"/>
            <a:ext cx="16230600" cy="5721225"/>
          </a:xfrm>
          <a:custGeom>
            <a:avLst/>
            <a:gdLst/>
            <a:ahLst/>
            <a:cxnLst/>
            <a:rect r="r" b="b" t="t" l="l"/>
            <a:pathLst>
              <a:path h="5721225" w="16230600">
                <a:moveTo>
                  <a:pt x="0" y="0"/>
                </a:moveTo>
                <a:lnTo>
                  <a:pt x="16230600" y="0"/>
                </a:lnTo>
                <a:lnTo>
                  <a:pt x="16230600" y="5721226"/>
                </a:lnTo>
                <a:lnTo>
                  <a:pt x="0" y="57212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52500"/>
            <a:ext cx="7030308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SYNTAX: DESC TRIPS;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493409"/>
            <a:ext cx="16438223" cy="6033048"/>
          </a:xfrm>
          <a:custGeom>
            <a:avLst/>
            <a:gdLst/>
            <a:ahLst/>
            <a:cxnLst/>
            <a:rect r="r" b="b" t="t" l="l"/>
            <a:pathLst>
              <a:path h="6033048" w="16438223">
                <a:moveTo>
                  <a:pt x="0" y="0"/>
                </a:moveTo>
                <a:lnTo>
                  <a:pt x="16438223" y="0"/>
                </a:lnTo>
                <a:lnTo>
                  <a:pt x="16438223" y="6033047"/>
                </a:lnTo>
                <a:lnTo>
                  <a:pt x="0" y="60330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52500"/>
            <a:ext cx="8115300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SYNTAX: DESC ACTIVITIES;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11472">
            <a:off x="12707432" y="-3010953"/>
            <a:ext cx="9518983" cy="7095969"/>
          </a:xfrm>
          <a:custGeom>
            <a:avLst/>
            <a:gdLst/>
            <a:ahLst/>
            <a:cxnLst/>
            <a:rect r="r" b="b" t="t" l="l"/>
            <a:pathLst>
              <a:path h="7095969" w="9518983">
                <a:moveTo>
                  <a:pt x="0" y="0"/>
                </a:moveTo>
                <a:lnTo>
                  <a:pt x="9518982" y="0"/>
                </a:lnTo>
                <a:lnTo>
                  <a:pt x="9518982" y="7095969"/>
                </a:lnTo>
                <a:lnTo>
                  <a:pt x="0" y="7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24906">
            <a:off x="-2603231" y="6087749"/>
            <a:ext cx="8506356" cy="6341102"/>
          </a:xfrm>
          <a:custGeom>
            <a:avLst/>
            <a:gdLst/>
            <a:ahLst/>
            <a:cxnLst/>
            <a:rect r="r" b="b" t="t" l="l"/>
            <a:pathLst>
              <a:path h="6341102" w="8506356">
                <a:moveTo>
                  <a:pt x="0" y="0"/>
                </a:moveTo>
                <a:lnTo>
                  <a:pt x="8506357" y="0"/>
                </a:lnTo>
                <a:lnTo>
                  <a:pt x="8506357" y="6341102"/>
                </a:lnTo>
                <a:lnTo>
                  <a:pt x="0" y="634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398056"/>
            <a:ext cx="16230600" cy="6213461"/>
          </a:xfrm>
          <a:custGeom>
            <a:avLst/>
            <a:gdLst/>
            <a:ahLst/>
            <a:cxnLst/>
            <a:rect r="r" b="b" t="t" l="l"/>
            <a:pathLst>
              <a:path h="6213461" w="16230600">
                <a:moveTo>
                  <a:pt x="0" y="0"/>
                </a:moveTo>
                <a:lnTo>
                  <a:pt x="16230600" y="0"/>
                </a:lnTo>
                <a:lnTo>
                  <a:pt x="16230600" y="6213462"/>
                </a:lnTo>
                <a:lnTo>
                  <a:pt x="0" y="6213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52500"/>
            <a:ext cx="7821629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9"/>
              </a:lnSpc>
            </a:pPr>
            <a:r>
              <a:rPr lang="en-US" sz="3999" spc="391">
                <a:solidFill>
                  <a:srgbClr val="F5FFF5"/>
                </a:solidFill>
                <a:latin typeface="Montserrat Classic"/>
              </a:rPr>
              <a:t>SYNTAX: DESC FLIGHTS;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DAFufI9aeFw</dc:identifier>
  <dcterms:modified xsi:type="dcterms:W3CDTF">2011-08-01T06:04:30Z</dcterms:modified>
  <cp:revision>1</cp:revision>
  <dc:title>SQL PROJECT - Travel Itinerary Planner (TIP)</dc:title>
</cp:coreProperties>
</file>